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7" r:id="rId8"/>
    <p:sldId id="262" r:id="rId9"/>
    <p:sldId id="263" r:id="rId10"/>
    <p:sldId id="264"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2" autoAdjust="0"/>
    <p:restoredTop sz="94660"/>
  </p:normalViewPr>
  <p:slideViewPr>
    <p:cSldViewPr>
      <p:cViewPr varScale="1">
        <p:scale>
          <a:sx n="64" d="100"/>
          <a:sy n="64" d="100"/>
        </p:scale>
        <p:origin x="-154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773AF121-49B6-4CB9-BA64-74A43A0E34A7}" type="datetimeFigureOut">
              <a:rPr lang="ru-RU" smtClean="0"/>
              <a:pPr/>
              <a:t>01.09.2017</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972566A-337B-4735-BCC5-62CACC137760}"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73AF121-49B6-4CB9-BA64-74A43A0E34A7}" type="datetimeFigureOut">
              <a:rPr lang="ru-RU" smtClean="0"/>
              <a:pPr/>
              <a:t>01.09.2017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972566A-337B-4735-BCC5-62CACC13776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73AF121-49B6-4CB9-BA64-74A43A0E34A7}" type="datetimeFigureOut">
              <a:rPr lang="ru-RU" smtClean="0"/>
              <a:pPr/>
              <a:t>01.09.2017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972566A-337B-4735-BCC5-62CACC13776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73AF121-49B6-4CB9-BA64-74A43A0E34A7}" type="datetimeFigureOut">
              <a:rPr lang="ru-RU" smtClean="0"/>
              <a:pPr/>
              <a:t>01.09.2017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972566A-337B-4735-BCC5-62CACC13776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773AF121-49B6-4CB9-BA64-74A43A0E34A7}" type="datetimeFigureOut">
              <a:rPr lang="ru-RU" smtClean="0"/>
              <a:pPr/>
              <a:t>01.09.2017</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972566A-337B-4735-BCC5-62CACC137760}"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73AF121-49B6-4CB9-BA64-74A43A0E34A7}" type="datetimeFigureOut">
              <a:rPr lang="ru-RU" smtClean="0"/>
              <a:pPr/>
              <a:t>01.09.2017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D972566A-337B-4735-BCC5-62CACC137760}"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73AF121-49B6-4CB9-BA64-74A43A0E34A7}" type="datetimeFigureOut">
              <a:rPr lang="ru-RU" smtClean="0"/>
              <a:pPr/>
              <a:t>01.09.2017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D972566A-337B-4735-BCC5-62CACC13776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73AF121-49B6-4CB9-BA64-74A43A0E34A7}" type="datetimeFigureOut">
              <a:rPr lang="ru-RU" smtClean="0"/>
              <a:pPr/>
              <a:t>01.09.2017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972566A-337B-4735-BCC5-62CACC137760}"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773AF121-49B6-4CB9-BA64-74A43A0E34A7}" type="datetimeFigureOut">
              <a:rPr lang="ru-RU" smtClean="0"/>
              <a:pPr/>
              <a:t>01.09.2017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D972566A-337B-4735-BCC5-62CACC13776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773AF121-49B6-4CB9-BA64-74A43A0E34A7}" type="datetimeFigureOut">
              <a:rPr lang="ru-RU" smtClean="0"/>
              <a:pPr/>
              <a:t>01.09.2017</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972566A-337B-4735-BCC5-62CACC137760}"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773AF121-49B6-4CB9-BA64-74A43A0E34A7}" type="datetimeFigureOut">
              <a:rPr lang="ru-RU" smtClean="0"/>
              <a:pPr/>
              <a:t>01.09.2017</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972566A-337B-4735-BCC5-62CACC137760}"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773AF121-49B6-4CB9-BA64-74A43A0E34A7}" type="datetimeFigureOut">
              <a:rPr lang="ru-RU" smtClean="0"/>
              <a:pPr/>
              <a:t>01.09.2017</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972566A-337B-4735-BCC5-62CACC137760}"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listverse.com/2013/12/11/10-things-you-didnt-know-about-voodoo/" TargetMode="External"/><Relationship Id="rId3" Type="http://schemas.openxmlformats.org/officeDocument/2006/relationships/hyperlink" Target="http://altreligion.about.com/od/alternativereligionsaz/p/vodou.htm" TargetMode="External"/><Relationship Id="rId7" Type="http://schemas.openxmlformats.org/officeDocument/2006/relationships/hyperlink" Target="http://news.nationalgeographic.com/news/2002/10/1021_021021_taboovoodoo.html" TargetMode="External"/><Relationship Id="rId2" Type="http://schemas.openxmlformats.org/officeDocument/2006/relationships/hyperlink" Target="http://altreligion.about.com/od/mythologicalfigures/p/bondye.htm" TargetMode="External"/><Relationship Id="rId1" Type="http://schemas.openxmlformats.org/officeDocument/2006/relationships/slideLayout" Target="../slideLayouts/slideLayout2.xml"/><Relationship Id="rId6" Type="http://schemas.openxmlformats.org/officeDocument/2006/relationships/hyperlink" Target="http://www.huffingtonpost.com/saumya-arya-haas/what-is-vodou_b_827947.html" TargetMode="External"/><Relationship Id="rId5" Type="http://schemas.openxmlformats.org/officeDocument/2006/relationships/hyperlink" Target="http://books.google.com.ua/books?id=1a6wS-DOac0C&amp;printsec=frontcover&amp;dq=voodoo&amp;hl=ru&amp;sa=X&amp;ei=v-u2U4inCuuv7AbViIHYDQ&amp;ved=0CEIQ6AEwBQ" TargetMode="External"/><Relationship Id="rId4" Type="http://schemas.openxmlformats.org/officeDocument/2006/relationships/hyperlink" Target="http://www2.webster.edu/~corbetre/haiti/voodoo/overview.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ary\Desktop\The_inner_sanctum.jpg"/>
          <p:cNvPicPr>
            <a:picLocks noChangeAspect="1" noChangeArrowheads="1"/>
          </p:cNvPicPr>
          <p:nvPr/>
        </p:nvPicPr>
        <p:blipFill>
          <a:blip r:embed="rId2" cstate="print">
            <a:duotone>
              <a:schemeClr val="bg2">
                <a:shade val="45000"/>
                <a:satMod val="135000"/>
              </a:schemeClr>
              <a:prstClr val="white"/>
            </a:duotone>
            <a:extLst>
              <a:ext uri="{BEBA8EAE-BF5A-486C-A8C5-ECC9F3942E4B}">
                <a14:imgProps xmlns:a14="http://schemas.microsoft.com/office/drawing/2010/main" xmlns="">
                  <a14:imgLayer r:embed="rId3">
                    <a14:imgEffect>
                      <a14:artisticCrisscrossEtching/>
                    </a14:imgEffect>
                  </a14:imgLayer>
                </a14:imgProps>
              </a:ext>
              <a:ext uri="{28A0092B-C50C-407E-A947-70E740481C1C}">
                <a14:useLocalDpi xmlns:a14="http://schemas.microsoft.com/office/drawing/2010/main" xmlns="" val="0"/>
              </a:ext>
            </a:extLst>
          </a:blip>
          <a:srcRect/>
          <a:stretch>
            <a:fillRect/>
          </a:stretch>
        </p:blipFill>
        <p:spPr bwMode="auto">
          <a:xfrm>
            <a:off x="-33144" y="-24858"/>
            <a:ext cx="9177144" cy="6882858"/>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ctrTitle"/>
          </p:nvPr>
        </p:nvSpPr>
        <p:spPr/>
        <p:txBody>
          <a:bodyPr/>
          <a:lstStyle/>
          <a:p>
            <a:r>
              <a:rPr lang="en-US" dirty="0" smtClean="0"/>
              <a:t/>
            </a:r>
            <a:br>
              <a:rPr lang="en-US" dirty="0" smtClean="0"/>
            </a:br>
            <a:r>
              <a:rPr lang="en-US" dirty="0" err="1" smtClean="0">
                <a:solidFill>
                  <a:schemeClr val="bg1">
                    <a:lumMod val="95000"/>
                    <a:lumOff val="5000"/>
                  </a:schemeClr>
                </a:solidFill>
                <a:effectLst/>
                <a:latin typeface="Arial Black" panose="020B0A04020102020204" pitchFamily="34" charset="0"/>
              </a:rPr>
              <a:t>VooDoo</a:t>
            </a:r>
            <a:endParaRPr lang="ru-RU" dirty="0">
              <a:solidFill>
                <a:schemeClr val="bg1">
                  <a:lumMod val="95000"/>
                  <a:lumOff val="5000"/>
                </a:schemeClr>
              </a:solidFill>
              <a:effectLst/>
              <a:latin typeface="Arial Black" panose="020B0A04020102020204" pitchFamily="34" charset="0"/>
            </a:endParaRPr>
          </a:p>
        </p:txBody>
      </p:sp>
      <p:sp>
        <p:nvSpPr>
          <p:cNvPr id="3" name="Подзаголовок 2"/>
          <p:cNvSpPr>
            <a:spLocks noGrp="1"/>
          </p:cNvSpPr>
          <p:nvPr>
            <p:ph type="subTitle" idx="1"/>
          </p:nvPr>
        </p:nvSpPr>
        <p:spPr/>
        <p:txBody>
          <a:bodyPr/>
          <a:lstStyle/>
          <a:p>
            <a:r>
              <a:rPr lang="en-US" b="1" dirty="0" smtClean="0">
                <a:solidFill>
                  <a:schemeClr val="bg1">
                    <a:lumMod val="95000"/>
                    <a:lumOff val="5000"/>
                  </a:schemeClr>
                </a:solidFill>
                <a:effectLst>
                  <a:outerShdw blurRad="38100" dist="38100" dir="2700000" algn="tl">
                    <a:srgbClr val="000000">
                      <a:alpha val="43137"/>
                    </a:srgbClr>
                  </a:outerShdw>
                </a:effectLst>
                <a:latin typeface="Adobe Gothic Std B" pitchFamily="34" charset="-128"/>
                <a:ea typeface="Adobe Gothic Std B" pitchFamily="34" charset="-128"/>
              </a:rPr>
              <a:t>Beliefs and traditions</a:t>
            </a:r>
            <a:endParaRPr lang="ru-RU" b="1" dirty="0">
              <a:solidFill>
                <a:schemeClr val="bg1">
                  <a:lumMod val="95000"/>
                  <a:lumOff val="5000"/>
                </a:schemeClr>
              </a:solidFill>
              <a:effectLst>
                <a:outerShdw blurRad="38100" dist="38100" dir="2700000" algn="tl">
                  <a:srgbClr val="000000">
                    <a:alpha val="43137"/>
                  </a:srgbClr>
                </a:outerShdw>
              </a:effectLst>
              <a:latin typeface="Adobe Gothic Std B" pitchFamily="34" charset="-128"/>
              <a:ea typeface="Adobe Gothic Std B" pitchFamily="34" charset="-128"/>
            </a:endParaRPr>
          </a:p>
        </p:txBody>
      </p:sp>
    </p:spTree>
    <p:extLst>
      <p:ext uri="{BB962C8B-B14F-4D97-AF65-F5344CB8AC3E}">
        <p14:creationId xmlns:p14="http://schemas.microsoft.com/office/powerpoint/2010/main" xmlns="" val="2225570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Social hierarchy and ethics</a:t>
            </a:r>
            <a:endParaRPr lang="ru-RU" dirty="0"/>
          </a:p>
        </p:txBody>
      </p:sp>
      <p:sp>
        <p:nvSpPr>
          <p:cNvPr id="3" name="Объект 2"/>
          <p:cNvSpPr>
            <a:spLocks noGrp="1"/>
          </p:cNvSpPr>
          <p:nvPr>
            <p:ph idx="1"/>
          </p:nvPr>
        </p:nvSpPr>
        <p:spPr/>
        <p:txBody>
          <a:bodyPr/>
          <a:lstStyle/>
          <a:p>
            <a:r>
              <a:rPr lang="en-US" dirty="0" smtClean="0"/>
              <a:t>In terms of religion, men and women are equal in their meaning as both women and men can be ordained and perform ceremonies.</a:t>
            </a:r>
          </a:p>
          <a:p>
            <a:r>
              <a:rPr lang="en-US" dirty="0" smtClean="0"/>
              <a:t>All the members of the community are to contribute to its prosperity and enrichment.</a:t>
            </a:r>
          </a:p>
          <a:p>
            <a:endParaRPr lang="en-US" dirty="0" smtClean="0"/>
          </a:p>
          <a:p>
            <a:endParaRPr lang="ru-RU" dirty="0"/>
          </a:p>
        </p:txBody>
      </p:sp>
    </p:spTree>
    <p:extLst>
      <p:ext uri="{BB962C8B-B14F-4D97-AF65-F5344CB8AC3E}">
        <p14:creationId xmlns:p14="http://schemas.microsoft.com/office/powerpoint/2010/main" xmlns="" val="3545329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2523"/>
            <a:ext cx="8229600" cy="548680"/>
          </a:xfrm>
        </p:spPr>
        <p:txBody>
          <a:bodyPr>
            <a:noAutofit/>
          </a:bodyPr>
          <a:lstStyle/>
          <a:p>
            <a:r>
              <a:rPr lang="en-US" sz="3200" dirty="0" smtClean="0"/>
              <a:t>Reference list:</a:t>
            </a:r>
            <a:endParaRPr lang="ru-RU" sz="3200" dirty="0"/>
          </a:p>
        </p:txBody>
      </p:sp>
      <p:sp>
        <p:nvSpPr>
          <p:cNvPr id="3" name="Объект 2"/>
          <p:cNvSpPr>
            <a:spLocks noGrp="1"/>
          </p:cNvSpPr>
          <p:nvPr>
            <p:ph idx="1"/>
          </p:nvPr>
        </p:nvSpPr>
        <p:spPr>
          <a:xfrm>
            <a:off x="0" y="548680"/>
            <a:ext cx="9144000" cy="6453336"/>
          </a:xfrm>
        </p:spPr>
        <p:txBody>
          <a:bodyPr>
            <a:normAutofit lnSpcReduction="10000"/>
          </a:bodyPr>
          <a:lstStyle/>
          <a:p>
            <a:pPr marL="357188" lvl="0" indent="-357188">
              <a:buNone/>
            </a:pPr>
            <a:r>
              <a:rPr lang="en-US" sz="2000" dirty="0"/>
              <a:t>Beyer, Catherine. </a:t>
            </a:r>
            <a:r>
              <a:rPr lang="en-US" sz="2000" dirty="0" err="1"/>
              <a:t>Bondye</a:t>
            </a:r>
            <a:r>
              <a:rPr lang="en-US" sz="2000" dirty="0"/>
              <a:t>, the Good God of </a:t>
            </a:r>
            <a:r>
              <a:rPr lang="en-US" sz="2000" dirty="0" err="1"/>
              <a:t>Vodou</a:t>
            </a:r>
            <a:r>
              <a:rPr lang="en-US" sz="2000" dirty="0" smtClean="0"/>
              <a:t>, Retrieved July 6 </a:t>
            </a:r>
            <a:r>
              <a:rPr lang="en-US" sz="2000" dirty="0"/>
              <a:t>from: </a:t>
            </a:r>
            <a:r>
              <a:rPr lang="en-US" sz="2000" u="sng" dirty="0">
                <a:hlinkClick r:id="rId2"/>
              </a:rPr>
              <a:t>http://altreligion.about.com/od/mythologicalfigures/p/bondye.htm</a:t>
            </a:r>
            <a:endParaRPr lang="ru-RU" sz="2000" dirty="0"/>
          </a:p>
          <a:p>
            <a:pPr marL="357188" lvl="0" indent="-357188">
              <a:buNone/>
            </a:pPr>
            <a:r>
              <a:rPr lang="en-US" sz="2000" dirty="0"/>
              <a:t>Beyer, Catherine. </a:t>
            </a:r>
            <a:r>
              <a:rPr lang="en-US" sz="2000" dirty="0" err="1"/>
              <a:t>Vodou</a:t>
            </a:r>
            <a:r>
              <a:rPr lang="en-US" sz="2000" dirty="0"/>
              <a:t>, an Introduction for Beginners, Retrieved July 6 from: </a:t>
            </a:r>
            <a:r>
              <a:rPr lang="en-US" sz="2000" u="sng" dirty="0">
                <a:hlinkClick r:id="rId3"/>
              </a:rPr>
              <a:t>http://altreligion.about.com/od/alternativereligionsaz/p/vodou.htm</a:t>
            </a:r>
            <a:endParaRPr lang="ru-RU" sz="2000" dirty="0"/>
          </a:p>
          <a:p>
            <a:pPr marL="357188" lvl="0" indent="-357188">
              <a:buNone/>
            </a:pPr>
            <a:r>
              <a:rPr lang="en-US" sz="2000" dirty="0"/>
              <a:t>Corbett, Bob. Introduction to Voodoo in Haiti, Retrieved July 6 from: </a:t>
            </a:r>
            <a:r>
              <a:rPr lang="en-US" sz="2000" u="sng" dirty="0">
                <a:hlinkClick r:id="rId4"/>
              </a:rPr>
              <a:t>http://www2.webster.edu/~corbetre/haiti/voodoo/overview.htm</a:t>
            </a:r>
            <a:endParaRPr lang="ru-RU" sz="2000" dirty="0"/>
          </a:p>
          <a:p>
            <a:pPr marL="357188" lvl="0" indent="-357188">
              <a:buNone/>
            </a:pPr>
            <a:r>
              <a:rPr lang="en-US" sz="2000" dirty="0"/>
              <a:t>Felix, Emmanuel, Jr.. Understanding Haitian Voodoo, Retrieved July 6 from: </a:t>
            </a:r>
            <a:r>
              <a:rPr lang="en-US" sz="2000" u="sng" dirty="0">
                <a:hlinkClick r:id="rId5"/>
              </a:rPr>
              <a:t>http://books.google.com.ua/books?id=1a6wS-DOac0C&amp;printsec=frontcover&amp;dq=voodoo&amp;hl=ru&amp;sa=X&amp;ei=v-u2U4inCuuv7AbViIHYDQ&amp;ved=0CEIQ6AEwBQ#v=onepage&amp;q=voodoo&amp;f=false</a:t>
            </a:r>
            <a:endParaRPr lang="ru-RU" sz="2000" dirty="0"/>
          </a:p>
          <a:p>
            <a:pPr marL="357188" lvl="0" indent="-357188">
              <a:buNone/>
            </a:pPr>
            <a:r>
              <a:rPr lang="en-US" sz="2000" dirty="0"/>
              <a:t>Haas, </a:t>
            </a:r>
            <a:r>
              <a:rPr lang="en-US" sz="2000" dirty="0" err="1"/>
              <a:t>Saumya</a:t>
            </a:r>
            <a:r>
              <a:rPr lang="en-US" sz="2000" dirty="0"/>
              <a:t> Arya. What is Voodoo? Understanding a Misunderstood Religion, Retrieved July 6 from: </a:t>
            </a:r>
            <a:r>
              <a:rPr lang="en-US" sz="2000" u="sng" dirty="0">
                <a:hlinkClick r:id="rId6"/>
              </a:rPr>
              <a:t>http://www.huffingtonpost.com/saumya-arya-haas/what-is-vodou_b_827947.html</a:t>
            </a:r>
            <a:endParaRPr lang="ru-RU" sz="2000" dirty="0"/>
          </a:p>
          <a:p>
            <a:pPr marL="357188" lvl="0" indent="-357188">
              <a:buNone/>
            </a:pPr>
            <a:r>
              <a:rPr lang="en-US" sz="2000" dirty="0" err="1"/>
              <a:t>Handwerk</a:t>
            </a:r>
            <a:r>
              <a:rPr lang="en-US" sz="2000" dirty="0"/>
              <a:t>, Brian. Voodoo a Legitimate Religion, Anthropologist Says, Retrieved July 6 from: </a:t>
            </a:r>
            <a:r>
              <a:rPr lang="en-US" sz="2000" u="sng" dirty="0">
                <a:hlinkClick r:id="rId7"/>
              </a:rPr>
              <a:t>http://news.nationalgeographic.com/news/2002/10/1021_021021_taboovoodoo.html</a:t>
            </a:r>
            <a:endParaRPr lang="ru-RU" sz="2000" dirty="0"/>
          </a:p>
          <a:p>
            <a:pPr marL="357188" lvl="0" indent="-357188">
              <a:buNone/>
            </a:pPr>
            <a:r>
              <a:rPr lang="en-US" sz="2000" dirty="0"/>
              <a:t>Kelly, Debra. 10 Things You Didn’t Know About Voodoo, Retrieved July 6 from: </a:t>
            </a:r>
            <a:r>
              <a:rPr lang="en-US" sz="2000" u="sng" dirty="0">
                <a:hlinkClick r:id="rId8"/>
              </a:rPr>
              <a:t>http://listverse.com/2013/12/11/10-things-you-didnt-know-about-voodoo</a:t>
            </a:r>
            <a:r>
              <a:rPr lang="en-US" sz="2000" u="sng" dirty="0" smtClean="0">
                <a:hlinkClick r:id="rId8"/>
              </a:rPr>
              <a:t>/</a:t>
            </a:r>
            <a:endParaRPr lang="en-US" sz="2000" dirty="0" smtClean="0"/>
          </a:p>
          <a:p>
            <a:endParaRPr lang="ru-RU" dirty="0"/>
          </a:p>
        </p:txBody>
      </p:sp>
    </p:spTree>
    <p:extLst>
      <p:ext uri="{BB962C8B-B14F-4D97-AF65-F5344CB8AC3E}">
        <p14:creationId xmlns:p14="http://schemas.microsoft.com/office/powerpoint/2010/main" xmlns="" val="306219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536"/>
            <a:ext cx="8229600" cy="1015224"/>
          </a:xfrm>
        </p:spPr>
        <p:txBody>
          <a:bodyPr/>
          <a:lstStyle/>
          <a:p>
            <a:r>
              <a:rPr lang="en-US" dirty="0" smtClean="0"/>
              <a:t>What is Voodoo?</a:t>
            </a:r>
            <a:endParaRPr lang="ru-RU" dirty="0"/>
          </a:p>
        </p:txBody>
      </p:sp>
      <p:sp>
        <p:nvSpPr>
          <p:cNvPr id="3" name="Объект 2"/>
          <p:cNvSpPr>
            <a:spLocks noGrp="1"/>
          </p:cNvSpPr>
          <p:nvPr>
            <p:ph idx="1"/>
          </p:nvPr>
        </p:nvSpPr>
        <p:spPr>
          <a:xfrm>
            <a:off x="457200" y="1484784"/>
            <a:ext cx="8229600" cy="4968551"/>
          </a:xfrm>
        </p:spPr>
        <p:txBody>
          <a:bodyPr>
            <a:normAutofit fontScale="92500"/>
          </a:bodyPr>
          <a:lstStyle/>
          <a:p>
            <a:r>
              <a:rPr lang="en-US" sz="2800" dirty="0" err="1" smtClean="0"/>
              <a:t>VooDoo</a:t>
            </a:r>
            <a:r>
              <a:rPr lang="en-US" sz="2800" dirty="0" smtClean="0"/>
              <a:t> (also </a:t>
            </a:r>
            <a:r>
              <a:rPr lang="en-US" sz="2800" dirty="0" err="1" smtClean="0"/>
              <a:t>Vodun</a:t>
            </a:r>
            <a:r>
              <a:rPr lang="en-US" sz="2800" dirty="0" smtClean="0"/>
              <a:t>, </a:t>
            </a:r>
            <a:r>
              <a:rPr lang="en-US" sz="2800" dirty="0" err="1" smtClean="0"/>
              <a:t>Vodou</a:t>
            </a:r>
            <a:r>
              <a:rPr lang="en-US" sz="2800" dirty="0" smtClean="0"/>
              <a:t>) is an ancient syncretic denomination combining traditional African beliefs with Christian religious faiths. </a:t>
            </a:r>
          </a:p>
          <a:p>
            <a:r>
              <a:rPr lang="en-US" sz="2800" dirty="0" err="1" smtClean="0"/>
              <a:t>VooDoo</a:t>
            </a:r>
            <a:r>
              <a:rPr lang="en-US" sz="2800" dirty="0" smtClean="0"/>
              <a:t> originates in Africa, namely the modern territory of Benin, and was carried to the New World by African slaves. Thus, in America, voodoo is believed to combine traditions of Catholic, African and Native American beliefs. </a:t>
            </a:r>
          </a:p>
          <a:p>
            <a:r>
              <a:rPr lang="en-US" sz="2800" dirty="0" smtClean="0"/>
              <a:t>Voodoo is practiced worldwide, though the exact number of Voodooists is unknown. (Haas) The best-known are African, Haitian and Louisiana Voodoo.</a:t>
            </a:r>
          </a:p>
          <a:p>
            <a:r>
              <a:rPr lang="en-US" sz="2800" dirty="0" smtClean="0"/>
              <a:t>It is a religion of spirits.</a:t>
            </a:r>
            <a:endParaRPr lang="ru-RU" sz="2800" dirty="0"/>
          </a:p>
        </p:txBody>
      </p:sp>
    </p:spTree>
    <p:extLst>
      <p:ext uri="{BB962C8B-B14F-4D97-AF65-F5344CB8AC3E}">
        <p14:creationId xmlns:p14="http://schemas.microsoft.com/office/powerpoint/2010/main" xmlns="" val="102269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Hierarchy in Voodoo:</a:t>
            </a:r>
            <a:endParaRPr lang="ru-RU" dirty="0"/>
          </a:p>
        </p:txBody>
      </p:sp>
      <p:sp>
        <p:nvSpPr>
          <p:cNvPr id="3" name="Объект 2"/>
          <p:cNvSpPr>
            <a:spLocks noGrp="1"/>
          </p:cNvSpPr>
          <p:nvPr>
            <p:ph idx="1"/>
          </p:nvPr>
        </p:nvSpPr>
        <p:spPr>
          <a:xfrm>
            <a:off x="179512" y="1484784"/>
            <a:ext cx="5832648" cy="5040559"/>
          </a:xfrm>
        </p:spPr>
        <p:txBody>
          <a:bodyPr>
            <a:normAutofit/>
          </a:bodyPr>
          <a:lstStyle/>
          <a:p>
            <a:r>
              <a:rPr lang="en-US" sz="2800" dirty="0" smtClean="0"/>
              <a:t>There is no leader for all the voodoo adepts around the world</a:t>
            </a:r>
          </a:p>
          <a:p>
            <a:r>
              <a:rPr lang="en-US" sz="2800" dirty="0" smtClean="0"/>
              <a:t>Community-centered religion</a:t>
            </a:r>
          </a:p>
          <a:p>
            <a:r>
              <a:rPr lang="en-US" sz="2800" dirty="0" smtClean="0"/>
              <a:t>No scripture</a:t>
            </a:r>
          </a:p>
          <a:p>
            <a:r>
              <a:rPr lang="en-US" sz="2800" dirty="0" smtClean="0"/>
              <a:t>Traditions vary from community to community</a:t>
            </a:r>
          </a:p>
          <a:p>
            <a:r>
              <a:rPr lang="en-US" sz="2800" dirty="0" smtClean="0"/>
              <a:t>There is ordained clergy: Voodoo priests are </a:t>
            </a:r>
            <a:r>
              <a:rPr lang="en-US" sz="2800" dirty="0" err="1" smtClean="0"/>
              <a:t>Houngans</a:t>
            </a:r>
            <a:r>
              <a:rPr lang="en-US" sz="2800" dirty="0" smtClean="0"/>
              <a:t> (male), Mambos (female) (are chosen by the spirits; conduct ceremonies)</a:t>
            </a:r>
          </a:p>
          <a:p>
            <a:endParaRPr lang="ru-RU" dirty="0"/>
          </a:p>
        </p:txBody>
      </p:sp>
      <p:pic>
        <p:nvPicPr>
          <p:cNvPr id="1026" name="Picture 2" descr="C:\Users\Mary\Desktop\marie_laveau_rooster.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12160" y="2276872"/>
            <a:ext cx="2758976" cy="367863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40422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Beliefs and views: </a:t>
            </a:r>
            <a:r>
              <a:rPr lang="en-US" dirty="0"/>
              <a:t>God, Jesus, and the Holy </a:t>
            </a:r>
            <a:r>
              <a:rPr lang="en-US" dirty="0" smtClean="0"/>
              <a:t>Spirit; creation</a:t>
            </a:r>
            <a:endParaRPr lang="ru-RU" dirty="0"/>
          </a:p>
        </p:txBody>
      </p:sp>
      <p:sp>
        <p:nvSpPr>
          <p:cNvPr id="3" name="Объект 2"/>
          <p:cNvSpPr>
            <a:spLocks noGrp="1"/>
          </p:cNvSpPr>
          <p:nvPr>
            <p:ph idx="1"/>
          </p:nvPr>
        </p:nvSpPr>
        <p:spPr/>
        <p:txBody>
          <a:bodyPr>
            <a:normAutofit fontScale="92500" lnSpcReduction="10000"/>
          </a:bodyPr>
          <a:lstStyle/>
          <a:p>
            <a:r>
              <a:rPr lang="en-US" sz="2800" dirty="0" smtClean="0"/>
              <a:t>Similar to Catholics, Voodooists believe in a single supreme god called </a:t>
            </a:r>
            <a:r>
              <a:rPr lang="en-US" sz="2800" dirty="0" err="1" smtClean="0"/>
              <a:t>Bondye</a:t>
            </a:r>
            <a:r>
              <a:rPr lang="en-US" sz="2800" dirty="0" smtClean="0"/>
              <a:t> (the good god). (Beyer) He is in charge of the universal order and all the human activities.</a:t>
            </a:r>
          </a:p>
          <a:p>
            <a:r>
              <a:rPr lang="en-US" sz="2800" dirty="0" err="1"/>
              <a:t>Bondye</a:t>
            </a:r>
            <a:r>
              <a:rPr lang="en-US" sz="2800" dirty="0"/>
              <a:t> is a remote </a:t>
            </a:r>
            <a:r>
              <a:rPr lang="en-US" sz="2800" dirty="0" smtClean="0"/>
              <a:t>deity, the origin of life who created the whole world</a:t>
            </a:r>
          </a:p>
          <a:p>
            <a:r>
              <a:rPr lang="en-US" sz="2800" dirty="0" smtClean="0"/>
              <a:t>Loa are the deities closer to people who take part in their daily life. Loa can be compared with saints in Christianity.</a:t>
            </a:r>
          </a:p>
          <a:p>
            <a:r>
              <a:rPr lang="en-US" sz="2800" dirty="0" smtClean="0"/>
              <a:t>Three-tier system: 1</a:t>
            </a:r>
            <a:r>
              <a:rPr lang="en-US" sz="2800" baseline="30000" dirty="0" smtClean="0"/>
              <a:t>st</a:t>
            </a:r>
            <a:r>
              <a:rPr lang="en-US" sz="2800" dirty="0" smtClean="0"/>
              <a:t> – the supreme God, 2</a:t>
            </a:r>
            <a:r>
              <a:rPr lang="en-US" sz="2800" baseline="30000" dirty="0" smtClean="0"/>
              <a:t>nd</a:t>
            </a:r>
            <a:r>
              <a:rPr lang="en-US" sz="2800" dirty="0" smtClean="0"/>
              <a:t> – </a:t>
            </a:r>
            <a:r>
              <a:rPr lang="en-US" sz="2800" dirty="0" err="1" smtClean="0"/>
              <a:t>loa</a:t>
            </a:r>
            <a:r>
              <a:rPr lang="en-US" sz="2800" dirty="0" smtClean="0"/>
              <a:t>, the spirits of the diseased relatives, 3</a:t>
            </a:r>
            <a:r>
              <a:rPr lang="en-US" sz="2800" baseline="30000" dirty="0" smtClean="0"/>
              <a:t>rd</a:t>
            </a:r>
            <a:r>
              <a:rPr lang="en-US" sz="2800" dirty="0" smtClean="0"/>
              <a:t> – mortals. (Kelly)</a:t>
            </a:r>
          </a:p>
          <a:p>
            <a:endParaRPr lang="en-US" dirty="0" smtClean="0"/>
          </a:p>
          <a:p>
            <a:endParaRPr lang="en-US" dirty="0" smtClean="0"/>
          </a:p>
          <a:p>
            <a:endParaRPr lang="ru-RU" dirty="0"/>
          </a:p>
        </p:txBody>
      </p:sp>
    </p:spTree>
    <p:extLst>
      <p:ext uri="{BB962C8B-B14F-4D97-AF65-F5344CB8AC3E}">
        <p14:creationId xmlns:p14="http://schemas.microsoft.com/office/powerpoint/2010/main" xmlns="" val="2400159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Beliefs and views</a:t>
            </a:r>
            <a:r>
              <a:rPr lang="en-US" dirty="0" smtClean="0"/>
              <a:t>: rituals and worship</a:t>
            </a:r>
            <a:endParaRPr lang="ru-RU" dirty="0"/>
          </a:p>
        </p:txBody>
      </p:sp>
      <p:sp>
        <p:nvSpPr>
          <p:cNvPr id="3" name="Объект 2"/>
          <p:cNvSpPr>
            <a:spLocks noGrp="1"/>
          </p:cNvSpPr>
          <p:nvPr>
            <p:ph idx="1"/>
          </p:nvPr>
        </p:nvSpPr>
        <p:spPr>
          <a:xfrm>
            <a:off x="457200" y="1646236"/>
            <a:ext cx="8229600" cy="4807099"/>
          </a:xfrm>
        </p:spPr>
        <p:txBody>
          <a:bodyPr>
            <a:normAutofit/>
          </a:bodyPr>
          <a:lstStyle/>
          <a:p>
            <a:r>
              <a:rPr lang="en-US" sz="2600" dirty="0" smtClean="0"/>
              <a:t>Ancient traditions of ancestor worship and animism (</a:t>
            </a:r>
            <a:r>
              <a:rPr lang="en-US" sz="2600" dirty="0" err="1" smtClean="0"/>
              <a:t>Handwerk</a:t>
            </a:r>
            <a:r>
              <a:rPr lang="en-US" sz="2600" dirty="0" smtClean="0"/>
              <a:t>)</a:t>
            </a:r>
          </a:p>
          <a:p>
            <a:r>
              <a:rPr lang="en-US" sz="2600" dirty="0" smtClean="0"/>
              <a:t>Ceremonies are opened with the invocation of the Trinitarian God: </a:t>
            </a:r>
            <a:r>
              <a:rPr lang="en-US" sz="2600" dirty="0" err="1" smtClean="0"/>
              <a:t>Danbhalah</a:t>
            </a:r>
            <a:r>
              <a:rPr lang="en-US" sz="2600" dirty="0" smtClean="0"/>
              <a:t> </a:t>
            </a:r>
            <a:r>
              <a:rPr lang="en-US" sz="2600" dirty="0" err="1" smtClean="0"/>
              <a:t>Wedo</a:t>
            </a:r>
            <a:r>
              <a:rPr lang="en-US" sz="2600" dirty="0" smtClean="0"/>
              <a:t>, A</a:t>
            </a:r>
            <a:r>
              <a:rPr lang="uk-UA" sz="2600" dirty="0" smtClean="0"/>
              <a:t>ї</a:t>
            </a:r>
            <a:r>
              <a:rPr lang="en-US" sz="2600" dirty="0" smtClean="0"/>
              <a:t>da </a:t>
            </a:r>
            <a:r>
              <a:rPr lang="en-US" sz="2600" dirty="0" err="1" smtClean="0"/>
              <a:t>Wedo</a:t>
            </a:r>
            <a:r>
              <a:rPr lang="en-US" sz="2600" dirty="0" smtClean="0"/>
              <a:t> and </a:t>
            </a:r>
            <a:r>
              <a:rPr lang="en-US" sz="2600" dirty="0" err="1" smtClean="0"/>
              <a:t>Legba</a:t>
            </a:r>
            <a:r>
              <a:rPr lang="en-US" sz="2600" dirty="0" smtClean="0"/>
              <a:t> (Felix).  They contain ritual dancing and prayers</a:t>
            </a:r>
          </a:p>
          <a:p>
            <a:r>
              <a:rPr lang="en-US" sz="2600" dirty="0" smtClean="0"/>
              <a:t>The ceremonies are fully participatory with not only a </a:t>
            </a:r>
            <a:r>
              <a:rPr lang="en-US" sz="2600" dirty="0" err="1" smtClean="0"/>
              <a:t>houngan</a:t>
            </a:r>
            <a:r>
              <a:rPr lang="en-US" sz="2600" dirty="0" smtClean="0"/>
              <a:t> or a mambo participating but everyone present (Corbett)</a:t>
            </a:r>
          </a:p>
          <a:p>
            <a:r>
              <a:rPr lang="en-US" sz="2600" dirty="0" smtClean="0"/>
              <a:t>Loa are believed to “mount” the participants of the rituals (take over their bodies for a while)</a:t>
            </a:r>
          </a:p>
          <a:p>
            <a:endParaRPr lang="ru-RU" dirty="0"/>
          </a:p>
        </p:txBody>
      </p:sp>
    </p:spTree>
    <p:extLst>
      <p:ext uri="{BB962C8B-B14F-4D97-AF65-F5344CB8AC3E}">
        <p14:creationId xmlns:p14="http://schemas.microsoft.com/office/powerpoint/2010/main" xmlns="" val="2507999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Beliefs and views: rituals and worship</a:t>
            </a:r>
            <a:endParaRPr lang="ru-RU" dirty="0"/>
          </a:p>
        </p:txBody>
      </p:sp>
      <p:sp>
        <p:nvSpPr>
          <p:cNvPr id="3" name="Объект 2"/>
          <p:cNvSpPr>
            <a:spLocks noGrp="1"/>
          </p:cNvSpPr>
          <p:nvPr>
            <p:ph idx="1"/>
          </p:nvPr>
        </p:nvSpPr>
        <p:spPr>
          <a:xfrm>
            <a:off x="27299" y="925277"/>
            <a:ext cx="4320480" cy="5472608"/>
          </a:xfrm>
        </p:spPr>
        <p:txBody>
          <a:bodyPr>
            <a:normAutofit fontScale="92500"/>
          </a:bodyPr>
          <a:lstStyle/>
          <a:p>
            <a:r>
              <a:rPr lang="en-US" sz="2800" dirty="0" smtClean="0"/>
              <a:t>Each Voodoo ceremony includes animal sacrifice aimed at re-</a:t>
            </a:r>
            <a:r>
              <a:rPr lang="en-US" sz="2800" dirty="0" err="1" smtClean="0"/>
              <a:t>juvenating</a:t>
            </a:r>
            <a:r>
              <a:rPr lang="en-US" sz="2800" dirty="0" smtClean="0"/>
              <a:t> and restoring the power of </a:t>
            </a:r>
            <a:r>
              <a:rPr lang="en-US" sz="2800" dirty="0" err="1" smtClean="0"/>
              <a:t>loa</a:t>
            </a:r>
            <a:r>
              <a:rPr lang="en-US" sz="2800" dirty="0" smtClean="0"/>
              <a:t> (Corbett). Killed animals are often cooked and served as a part of the service (Kelly).</a:t>
            </a:r>
          </a:p>
          <a:p>
            <a:r>
              <a:rPr lang="en-US" sz="2800" dirty="0" smtClean="0"/>
              <a:t>Rituals involve drawing spiritual symbols with powder (e.g. cornmeal). Each </a:t>
            </a:r>
            <a:r>
              <a:rPr lang="en-US" sz="2800" dirty="0" err="1" smtClean="0"/>
              <a:t>loa</a:t>
            </a:r>
            <a:r>
              <a:rPr lang="en-US" sz="2800" dirty="0" smtClean="0"/>
              <a:t> has its own sign (Beyer).</a:t>
            </a:r>
          </a:p>
          <a:p>
            <a:endParaRPr lang="en-US" dirty="0" smtClean="0"/>
          </a:p>
          <a:p>
            <a:endParaRPr lang="en-US" dirty="0" smtClean="0"/>
          </a:p>
          <a:p>
            <a:endParaRPr lang="ru-RU" dirty="0"/>
          </a:p>
        </p:txBody>
      </p:sp>
      <p:pic>
        <p:nvPicPr>
          <p:cNvPr id="1026" name="Picture 2" descr="C:\Users\Mary\Desktop\voodoo14.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20738" r="11944"/>
          <a:stretch/>
        </p:blipFill>
        <p:spPr bwMode="auto">
          <a:xfrm>
            <a:off x="4517897" y="1556792"/>
            <a:ext cx="4253305" cy="420957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70966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Beliefs and views: rituals and worship</a:t>
            </a:r>
            <a:endParaRPr lang="ru-RU" dirty="0"/>
          </a:p>
        </p:txBody>
      </p:sp>
      <p:sp>
        <p:nvSpPr>
          <p:cNvPr id="3" name="Объект 2"/>
          <p:cNvSpPr>
            <a:spLocks noGrp="1"/>
          </p:cNvSpPr>
          <p:nvPr>
            <p:ph idx="1"/>
          </p:nvPr>
        </p:nvSpPr>
        <p:spPr>
          <a:xfrm>
            <a:off x="251520" y="1340768"/>
            <a:ext cx="4320480" cy="5517232"/>
          </a:xfrm>
        </p:spPr>
        <p:txBody>
          <a:bodyPr/>
          <a:lstStyle/>
          <a:p>
            <a:r>
              <a:rPr lang="en-US" sz="2800" dirty="0"/>
              <a:t>Poking pins into Voodoo dolls are a myth, this practice is not reflected in </a:t>
            </a:r>
            <a:r>
              <a:rPr lang="en-US" sz="2800" dirty="0" smtClean="0"/>
              <a:t>rituals.</a:t>
            </a:r>
            <a:endParaRPr lang="en-US" sz="2800" dirty="0"/>
          </a:p>
          <a:p>
            <a:r>
              <a:rPr lang="en-US" sz="2800" dirty="0"/>
              <a:t>Temples are usually family heritage and may differ depending on the instructions received from the certain </a:t>
            </a:r>
            <a:r>
              <a:rPr lang="en-US" sz="2800" dirty="0" err="1"/>
              <a:t>loa</a:t>
            </a:r>
            <a:r>
              <a:rPr lang="en-US" sz="2800" dirty="0"/>
              <a:t> (Felix</a:t>
            </a:r>
            <a:r>
              <a:rPr lang="en-US" sz="2800" dirty="0" smtClean="0"/>
              <a:t>).</a:t>
            </a:r>
            <a:endParaRPr lang="en-US" sz="2800" dirty="0"/>
          </a:p>
          <a:p>
            <a:endParaRPr lang="ru-RU" dirty="0"/>
          </a:p>
        </p:txBody>
      </p:sp>
      <p:pic>
        <p:nvPicPr>
          <p:cNvPr id="2050" name="Picture 2" descr="C:\Users\Mary\Desktop\gohistoric_18430_z.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0180" r="18417"/>
          <a:stretch/>
        </p:blipFill>
        <p:spPr bwMode="auto">
          <a:xfrm>
            <a:off x="4521326" y="1652588"/>
            <a:ext cx="4288138" cy="451271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87318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Beliefs and views: life after death and personal salvation</a:t>
            </a:r>
            <a:endParaRPr lang="ru-RU" dirty="0"/>
          </a:p>
        </p:txBody>
      </p:sp>
      <p:sp>
        <p:nvSpPr>
          <p:cNvPr id="3" name="Объект 2"/>
          <p:cNvSpPr>
            <a:spLocks noGrp="1"/>
          </p:cNvSpPr>
          <p:nvPr>
            <p:ph idx="1"/>
          </p:nvPr>
        </p:nvSpPr>
        <p:spPr/>
        <p:txBody>
          <a:bodyPr>
            <a:normAutofit fontScale="92500" lnSpcReduction="10000"/>
          </a:bodyPr>
          <a:lstStyle/>
          <a:p>
            <a:r>
              <a:rPr lang="en-US" sz="2800" dirty="0" err="1" smtClean="0"/>
              <a:t>Voodoists</a:t>
            </a:r>
            <a:r>
              <a:rPr lang="en-US" sz="2800" dirty="0" smtClean="0"/>
              <a:t> believe there are two worlds: visible and invisible. As a person passes away he/she is believed to transfer to the invisible world, the world of spirit. Thus, Voodooists believe that the spirits of their relatives stay nearby and give high priority to honoring the spirits of ancestors. </a:t>
            </a:r>
            <a:r>
              <a:rPr lang="en-US" sz="2800" dirty="0" err="1" smtClean="0"/>
              <a:t>Vilokan</a:t>
            </a:r>
            <a:r>
              <a:rPr lang="en-US" sz="2800" dirty="0" smtClean="0"/>
              <a:t> is the home for spirits of the deceased and </a:t>
            </a:r>
            <a:r>
              <a:rPr lang="en-US" sz="2800" dirty="0" err="1" smtClean="0"/>
              <a:t>loa</a:t>
            </a:r>
            <a:r>
              <a:rPr lang="en-US" sz="2800" dirty="0" smtClean="0"/>
              <a:t> (Beyer).</a:t>
            </a:r>
          </a:p>
          <a:p>
            <a:r>
              <a:rPr lang="en-US" sz="2800" dirty="0" smtClean="0"/>
              <a:t>Similar to Christianity, Voodoo adherents must comply with the demands of spirits from which they ask help in order to achieve success and salvation.</a:t>
            </a:r>
            <a:endParaRPr lang="ru-RU" sz="2800" dirty="0"/>
          </a:p>
        </p:txBody>
      </p:sp>
    </p:spTree>
    <p:extLst>
      <p:ext uri="{BB962C8B-B14F-4D97-AF65-F5344CB8AC3E}">
        <p14:creationId xmlns:p14="http://schemas.microsoft.com/office/powerpoint/2010/main" xmlns="" val="1223738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Beliefs and views: health and healing</a:t>
            </a:r>
            <a:endParaRPr lang="ru-RU" dirty="0"/>
          </a:p>
        </p:txBody>
      </p:sp>
      <p:sp>
        <p:nvSpPr>
          <p:cNvPr id="3" name="Объект 2"/>
          <p:cNvSpPr>
            <a:spLocks noGrp="1"/>
          </p:cNvSpPr>
          <p:nvPr>
            <p:ph idx="1"/>
          </p:nvPr>
        </p:nvSpPr>
        <p:spPr/>
        <p:txBody>
          <a:bodyPr>
            <a:normAutofit fontScale="92500" lnSpcReduction="10000"/>
          </a:bodyPr>
          <a:lstStyle/>
          <a:p>
            <a:r>
              <a:rPr lang="en-US" dirty="0" smtClean="0"/>
              <a:t>Healing is an integral part of Voodoo practices. Most rituals are aimed at healing the injured or sick (Kelly).</a:t>
            </a:r>
          </a:p>
          <a:p>
            <a:r>
              <a:rPr lang="en-US" dirty="0" smtClean="0"/>
              <a:t>Voodoo priests can focus either on healing a person’s spirit (e.g. broken heart) or a person’s body (Kelly).</a:t>
            </a:r>
          </a:p>
          <a:p>
            <a:r>
              <a:rPr lang="en-US" dirty="0" smtClean="0"/>
              <a:t>Nevertheless, priests are not almighty, that’s why voodooists accept modern medicine methods and traditions if they cannot cope with their illnesses with help of rituals. </a:t>
            </a:r>
            <a:endParaRPr lang="ru-RU" dirty="0"/>
          </a:p>
        </p:txBody>
      </p:sp>
    </p:spTree>
    <p:extLst>
      <p:ext uri="{BB962C8B-B14F-4D97-AF65-F5344CB8AC3E}">
        <p14:creationId xmlns:p14="http://schemas.microsoft.com/office/powerpoint/2010/main" xmlns="" val="2814251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417</TotalTime>
  <Words>836</Words>
  <Application>Microsoft Office PowerPoint</Application>
  <PresentationFormat>Экран (4:3)</PresentationFormat>
  <Paragraphs>49</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Литейная</vt:lpstr>
      <vt:lpstr> VooDoo</vt:lpstr>
      <vt:lpstr>What is Voodoo?</vt:lpstr>
      <vt:lpstr>Hierarchy in Voodoo:</vt:lpstr>
      <vt:lpstr>Beliefs and views: God, Jesus, and the Holy Spirit; creation</vt:lpstr>
      <vt:lpstr>Beliefs and views: rituals and worship</vt:lpstr>
      <vt:lpstr>Beliefs and views: rituals and worship</vt:lpstr>
      <vt:lpstr>Beliefs and views: rituals and worship</vt:lpstr>
      <vt:lpstr>Beliefs and views: life after death and personal salvation</vt:lpstr>
      <vt:lpstr>Beliefs and views: health and healing</vt:lpstr>
      <vt:lpstr>Social hierarchy and ethics</vt:lpstr>
      <vt:lpstr>Reference list:</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Mary</dc:creator>
  <cp:lastModifiedBy>Microsoft Office</cp:lastModifiedBy>
  <cp:revision>25</cp:revision>
  <dcterms:created xsi:type="dcterms:W3CDTF">2014-07-04T19:27:12Z</dcterms:created>
  <dcterms:modified xsi:type="dcterms:W3CDTF">2017-09-01T01:21:35Z</dcterms:modified>
</cp:coreProperties>
</file>